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2"/>
  </p:notesMasterIdLst>
  <p:sldIdLst>
    <p:sldId id="256" r:id="rId2"/>
    <p:sldId id="257" r:id="rId3"/>
    <p:sldId id="258" r:id="rId4"/>
    <p:sldId id="271" r:id="rId5"/>
    <p:sldId id="273" r:id="rId6"/>
    <p:sldId id="261" r:id="rId7"/>
    <p:sldId id="278" r:id="rId8"/>
    <p:sldId id="279" r:id="rId9"/>
    <p:sldId id="280" r:id="rId10"/>
    <p:sldId id="281" r:id="rId11"/>
    <p:sldId id="274" r:id="rId12"/>
    <p:sldId id="276" r:id="rId13"/>
    <p:sldId id="277" r:id="rId14"/>
    <p:sldId id="282" r:id="rId15"/>
    <p:sldId id="266" r:id="rId16"/>
    <p:sldId id="275" r:id="rId17"/>
    <p:sldId id="269" r:id="rId18"/>
    <p:sldId id="283" r:id="rId19"/>
    <p:sldId id="284" r:id="rId20"/>
    <p:sldId id="270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Light" panose="020B0306030504020204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3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0880" y="694800"/>
            <a:ext cx="6095520" cy="34286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8c907f80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95325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8c907f80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108c907f803_0_52:notes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3a0da042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95325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3a0da042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f3a0da0427_0_35:notes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9583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3a0da042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95325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3a0da042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SVG, WebP, Lottie Animations, RTL text in FireMonkey. One customer complained that they were only able to get 1000 fps for a FULL SCREEN animation - lol (100fps without Skia4Delphi). Spirit of Delphi 2021 winners.</a:t>
            </a:r>
            <a:endParaRPr/>
          </a:p>
        </p:txBody>
      </p:sp>
      <p:sp>
        <p:nvSpPr>
          <p:cNvPr id="177" name="Google Shape;177;gf3a0da0427_0_97:notes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3658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3a0da042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95325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3a0da042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SVG, WebP, Lottie Animations, RTL text in FireMonkey. One customer complained that they were only able to get 1000 fps for a FULL SCREEN animation - lol (100fps without Skia4Delphi). Spirit of Delphi 2021 winners.</a:t>
            </a:r>
            <a:endParaRPr/>
          </a:p>
        </p:txBody>
      </p:sp>
      <p:sp>
        <p:nvSpPr>
          <p:cNvPr id="177" name="Google Shape;177;gf3a0da0427_0_97:notes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3114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3a0da042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95325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3a0da042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SVG, WebP, Lottie Animations, RTL text in FireMonkey. One customer complained that they were only able to get 1000 fps for a FULL SCREEN animation - lol (100fps without Skia4Delphi). Spirit of Delphi 2021 winners.</a:t>
            </a:r>
            <a:endParaRPr/>
          </a:p>
        </p:txBody>
      </p:sp>
      <p:sp>
        <p:nvSpPr>
          <p:cNvPr id="177" name="Google Shape;177;gf3a0da0427_0_97:notes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94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3a0da042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95325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3a0da042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SVG, WebP, Lottie Animations, RTL text in FireMonkey. One customer complained that they were only able to get 1000 fps for a FULL SCREEN animation - lol (100fps without Skia4Delphi). Spirit of Delphi 2021 winners.</a:t>
            </a:r>
            <a:endParaRPr/>
          </a:p>
        </p:txBody>
      </p:sp>
      <p:sp>
        <p:nvSpPr>
          <p:cNvPr id="177" name="Google Shape;177;gf3a0da0427_0_97:notes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4510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3a0da042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95325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3a0da042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SVG, WebP, Lottie Animations, RTL text in FireMonkey. One customer complained that they were only able to get 1000 fps for a FULL SCREEN animation - lol (100fps without Skia4Delphi). Spirit of Delphi 2021 winners.</a:t>
            </a:r>
            <a:endParaRPr/>
          </a:p>
        </p:txBody>
      </p:sp>
      <p:sp>
        <p:nvSpPr>
          <p:cNvPr id="177" name="Google Shape;177;gf3a0da0427_0_97:notes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3a0da042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95325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3a0da042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f3a0da0427_0_35:notes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5740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cf226b3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95325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cf226b3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0cf226b32a_0_0:notes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cf226b3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95325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cf226b3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0cf226b32a_0_0:notes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103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cf226b3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95325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cf226b3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0cf226b32a_0_0:notes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7726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ba20d134c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95325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ba20d134c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0ba20d134c_1_70:notes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5fda25a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95325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5fda25a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115fda25a05_0_0:notes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3a0da04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95325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3a0da04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f3a0da0427_0_0:notes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3a0da04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95325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3a0da04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f3a0da0427_0_0:notes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6441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3a0da04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95325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3a0da04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gf3a0da0427_0_0:notes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5157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3a0da042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95325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3a0da042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f3a0da0427_0_35:notes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3a0da042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95325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3a0da042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f3a0da0427_0_35:notes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2039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3a0da042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95325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3a0da042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f3a0da0427_0_35:notes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5514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3a0da042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95325"/>
            <a:ext cx="6092825" cy="34274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3a0da042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f3a0da0427_0_35:notes"/>
          <p:cNvSpPr txBox="1">
            <a:spLocks noGrp="1"/>
          </p:cNvSpPr>
          <p:nvPr>
            <p:ph type="sldNum" idx="12"/>
          </p:nvPr>
        </p:nvSpPr>
        <p:spPr>
          <a:xfrm>
            <a:off x="3881880" y="8686800"/>
            <a:ext cx="2975700" cy="45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4545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 type="tx">
  <p:cSld name="TITLE_AND_BODY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buNone/>
              <a:defRPr sz="2800"/>
            </a:lvl1pPr>
            <a:lvl2pPr lvl="1" rtl="0">
              <a:buNone/>
              <a:defRPr sz="2800"/>
            </a:lvl2pPr>
            <a:lvl3pPr lvl="2" rtl="0">
              <a:buNone/>
              <a:defRPr sz="2800"/>
            </a:lvl3pPr>
            <a:lvl4pPr lvl="3" rtl="0">
              <a:buNone/>
              <a:defRPr sz="2800"/>
            </a:lvl4pPr>
            <a:lvl5pPr lvl="4" rtl="0">
              <a:buNone/>
              <a:defRPr sz="2800"/>
            </a:lvl5pPr>
            <a:lvl6pPr lvl="5" rtl="0">
              <a:buNone/>
              <a:defRPr sz="2800"/>
            </a:lvl6pPr>
            <a:lvl7pPr lvl="6" rtl="0">
              <a:buNone/>
              <a:defRPr sz="2800"/>
            </a:lvl7pPr>
            <a:lvl8pPr lvl="7" rtl="0">
              <a:buNone/>
              <a:defRPr sz="2800"/>
            </a:lvl8pPr>
            <a:lvl9pPr lvl="8" rtl="0">
              <a:buNone/>
              <a:defRPr sz="28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8">
  <p:cSld name="TITLE_AND_BODY_8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13"/>
          <p:cNvCxnSpPr/>
          <p:nvPr/>
        </p:nvCxnSpPr>
        <p:spPr>
          <a:xfrm>
            <a:off x="877700" y="831300"/>
            <a:ext cx="16566000" cy="0"/>
          </a:xfrm>
          <a:prstGeom prst="straightConnector1">
            <a:avLst/>
          </a:prstGeom>
          <a:noFill/>
          <a:ln w="38100" cap="flat" cmpd="sng">
            <a:solidFill>
              <a:srgbClr val="6F4E3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55;p13"/>
          <p:cNvCxnSpPr/>
          <p:nvPr/>
        </p:nvCxnSpPr>
        <p:spPr>
          <a:xfrm>
            <a:off x="877700" y="9480000"/>
            <a:ext cx="16566000" cy="0"/>
          </a:xfrm>
          <a:prstGeom prst="straightConnector1">
            <a:avLst/>
          </a:prstGeom>
          <a:noFill/>
          <a:ln w="19050" cap="flat" cmpd="sng">
            <a:solidFill>
              <a:srgbClr val="6F4E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87600" y="1024900"/>
            <a:ext cx="16566000" cy="12708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77700" y="2295700"/>
            <a:ext cx="16585800" cy="718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514350" rtl="0">
              <a:spcBef>
                <a:spcPts val="0"/>
              </a:spcBef>
              <a:spcAft>
                <a:spcPts val="0"/>
              </a:spcAft>
              <a:buSzPts val="4500"/>
              <a:buChar char="▪"/>
              <a:defRPr/>
            </a:lvl1pPr>
            <a:lvl2pPr marL="914400" lvl="1" indent="-495300" rtl="0">
              <a:spcBef>
                <a:spcPts val="1000"/>
              </a:spcBef>
              <a:spcAft>
                <a:spcPts val="0"/>
              </a:spcAft>
              <a:buSzPts val="4200"/>
              <a:buChar char="•"/>
              <a:defRPr/>
            </a:lvl2pPr>
            <a:lvl3pPr marL="1371600" lvl="2" indent="-228600" rtl="0">
              <a:spcBef>
                <a:spcPts val="1000"/>
              </a:spcBef>
              <a:spcAft>
                <a:spcPts val="0"/>
              </a:spcAft>
              <a:buSzPts val="3600"/>
              <a:buNone/>
              <a:defRPr/>
            </a:lvl3pPr>
            <a:lvl4pPr marL="1828800" lvl="3" indent="-419100" rtl="0">
              <a:spcBef>
                <a:spcPts val="1000"/>
              </a:spcBef>
              <a:spcAft>
                <a:spcPts val="0"/>
              </a:spcAft>
              <a:buSzPts val="3000"/>
              <a:buChar char="●"/>
              <a:defRPr/>
            </a:lvl4pPr>
            <a:lvl5pPr marL="2286000" lvl="4" indent="-419100" rtl="0">
              <a:spcBef>
                <a:spcPts val="1000"/>
              </a:spcBef>
              <a:spcAft>
                <a:spcPts val="0"/>
              </a:spcAft>
              <a:buSzPts val="3000"/>
              <a:buChar char="●"/>
              <a:defRPr/>
            </a:lvl5pPr>
            <a:lvl6pPr marL="2743200" lvl="5" indent="-228600" rtl="0">
              <a:spcBef>
                <a:spcPts val="1000"/>
              </a:spcBef>
              <a:spcAft>
                <a:spcPts val="0"/>
              </a:spcAft>
              <a:buSzPts val="3000"/>
              <a:buNone/>
              <a:defRPr/>
            </a:lvl6pPr>
            <a:lvl7pPr marL="3200400" lvl="6" indent="-228600" rtl="0">
              <a:spcBef>
                <a:spcPts val="1000"/>
              </a:spcBef>
              <a:spcAft>
                <a:spcPts val="0"/>
              </a:spcAft>
              <a:buSzPts val="2700"/>
              <a:buNone/>
              <a:defRPr/>
            </a:lvl7pPr>
            <a:lvl8pPr marL="3657600" lvl="7" indent="-228600" rtl="0"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8pPr>
            <a:lvl9pPr marL="4114800" lvl="8" indent="-228600" rtl="0">
              <a:spcBef>
                <a:spcPts val="1000"/>
              </a:spcBef>
              <a:spcAft>
                <a:spcPts val="100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6995998" y="9377518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buNone/>
              <a:defRPr sz="2800"/>
            </a:lvl1pPr>
            <a:lvl2pPr lvl="1" rtl="0">
              <a:buNone/>
              <a:defRPr sz="2800"/>
            </a:lvl2pPr>
            <a:lvl3pPr lvl="2" rtl="0">
              <a:buNone/>
              <a:defRPr sz="2800"/>
            </a:lvl3pPr>
            <a:lvl4pPr lvl="3" rtl="0">
              <a:buNone/>
              <a:defRPr sz="2800"/>
            </a:lvl4pPr>
            <a:lvl5pPr lvl="4" rtl="0">
              <a:buNone/>
              <a:defRPr sz="2800"/>
            </a:lvl5pPr>
            <a:lvl6pPr lvl="5" rtl="0">
              <a:buNone/>
              <a:defRPr sz="2800"/>
            </a:lvl6pPr>
            <a:lvl7pPr lvl="6" rtl="0">
              <a:buNone/>
              <a:defRPr sz="2800"/>
            </a:lvl7pPr>
            <a:lvl8pPr lvl="7" rtl="0">
              <a:buNone/>
              <a:defRPr sz="2800"/>
            </a:lvl8pPr>
            <a:lvl9pPr lvl="8" rtl="0">
              <a:buNone/>
              <a:defRPr sz="28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430850" y="831300"/>
            <a:ext cx="4522200" cy="8546400"/>
          </a:xfrm>
          <a:prstGeom prst="rect">
            <a:avLst/>
          </a:prstGeom>
          <a:solidFill>
            <a:srgbClr val="000000">
              <a:alpha val="4804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639000" y="150675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4953050" y="831300"/>
            <a:ext cx="6451800" cy="8546400"/>
          </a:xfrm>
          <a:prstGeom prst="rect">
            <a:avLst/>
          </a:prstGeom>
          <a:gradFill>
            <a:gsLst>
              <a:gs pos="0">
                <a:srgbClr val="FFFFFF">
                  <a:alpha val="0"/>
                  <a:alpha val="48040"/>
                </a:srgbClr>
              </a:gs>
              <a:gs pos="100000">
                <a:srgbClr val="000000">
                  <a:alpha val="48235"/>
                  <a:alpha val="4804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639000" y="3018150"/>
            <a:ext cx="7419600" cy="628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 sz="2400"/>
            </a:lvl1pPr>
            <a:lvl2pPr marL="914400" lvl="1" indent="-381000" rtl="0"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/>
            </a:lvl2pPr>
            <a:lvl3pPr marL="1371600" lvl="2" indent="-228600" rtl="0"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3pPr>
            <a:lvl4pPr marL="1828800" lvl="3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 sz="2400"/>
            </a:lvl5pPr>
            <a:lvl6pPr marL="2743200" lvl="5" indent="-228600" rtl="0"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6pPr>
            <a:lvl7pPr marL="3200400" lvl="6" indent="-228600" rtl="0"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7pPr>
            <a:lvl8pPr marL="3657600" lvl="7" indent="-228600" rtl="0"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8pPr>
            <a:lvl9pPr marL="4114800" lvl="8" indent="-228600" rtl="0">
              <a:spcBef>
                <a:spcPts val="1000"/>
              </a:spcBef>
              <a:spcAft>
                <a:spcPts val="10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6995998" y="9377518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buNone/>
              <a:defRPr sz="2800"/>
            </a:lvl1pPr>
            <a:lvl2pPr lvl="1" rtl="0">
              <a:buNone/>
              <a:defRPr sz="2800"/>
            </a:lvl2pPr>
            <a:lvl3pPr lvl="2" rtl="0">
              <a:buNone/>
              <a:defRPr sz="2800"/>
            </a:lvl3pPr>
            <a:lvl4pPr lvl="3" rtl="0">
              <a:buNone/>
              <a:defRPr sz="2800"/>
            </a:lvl4pPr>
            <a:lvl5pPr lvl="4" rtl="0">
              <a:buNone/>
              <a:defRPr sz="2800"/>
            </a:lvl5pPr>
            <a:lvl6pPr lvl="5" rtl="0">
              <a:buNone/>
              <a:defRPr sz="2800"/>
            </a:lvl6pPr>
            <a:lvl7pPr lvl="6" rtl="0">
              <a:buNone/>
              <a:defRPr sz="2800"/>
            </a:lvl7pPr>
            <a:lvl8pPr lvl="7" rtl="0">
              <a:buNone/>
              <a:defRPr sz="2800"/>
            </a:lvl8pPr>
            <a:lvl9pPr lvl="8" rtl="0">
              <a:buNone/>
              <a:defRPr sz="28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" name="Google Shape;65;p14"/>
          <p:cNvCxnSpPr/>
          <p:nvPr/>
        </p:nvCxnSpPr>
        <p:spPr>
          <a:xfrm>
            <a:off x="446850" y="831300"/>
            <a:ext cx="17378400" cy="0"/>
          </a:xfrm>
          <a:prstGeom prst="straightConnector1">
            <a:avLst/>
          </a:prstGeom>
          <a:noFill/>
          <a:ln w="19050" cap="flat" cmpd="sng">
            <a:solidFill>
              <a:srgbClr val="6F4E3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Background (Dark)">
  <p:cSld name="TITLE_AND_BODY_1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15757525" y="9818175"/>
            <a:ext cx="15846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RAD STUDIO 11</a:t>
            </a:r>
            <a:endParaRPr sz="1800" b="1">
              <a:solidFill>
                <a:srgbClr val="351C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l="1542" r="2635" b="348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ith Background">
  <p:cSld name="TITLE_AND_BODY_1_1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" name="Google Shape;26;p4"/>
          <p:cNvSpPr txBox="1"/>
          <p:nvPr/>
        </p:nvSpPr>
        <p:spPr>
          <a:xfrm>
            <a:off x="15757525" y="9818175"/>
            <a:ext cx="15846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RAD STUDIO 11</a:t>
            </a:r>
            <a:endParaRPr sz="1800" b="1">
              <a:solidFill>
                <a:srgbClr val="351C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l="1542" r="2635" b="348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1378500" y="1264300"/>
            <a:ext cx="15531000" cy="20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 i="0" u="none" strike="noStrike" cap="none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sz="7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sz="7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sz="7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sz="7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sz="7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sz="7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sz="7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sz="7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380744" y="3353200"/>
            <a:ext cx="15531000" cy="29721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2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Background (Light)">
  <p:cSld name="TITLE_AND_BODY_1_3_1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ith light background">
  <p:cSld name="TITLE_AND_BODY_1_3_1_1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1378500" y="1264300"/>
            <a:ext cx="15531000" cy="20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 i="0" u="none" strike="noStrike" cap="none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sz="7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sz="7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sz="7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sz="7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sz="7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sz="7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sz="7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Open Sans"/>
              <a:buNone/>
              <a:defRPr sz="7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1378500" y="3747150"/>
            <a:ext cx="15531000" cy="2792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2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378500" y="4099050"/>
            <a:ext cx="15531000" cy="20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None/>
              <a:defRPr sz="7200" i="0" u="none" strike="noStrike" cap="none">
                <a:solidFill>
                  <a:srgbClr val="000000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Open Sans"/>
              <a:buNone/>
              <a:defRPr sz="7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Open Sans"/>
              <a:buNone/>
              <a:defRPr sz="7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Open Sans"/>
              <a:buNone/>
              <a:defRPr sz="7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Open Sans"/>
              <a:buNone/>
              <a:defRPr sz="7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Open Sans"/>
              <a:buNone/>
              <a:defRPr sz="7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Open Sans"/>
              <a:buNone/>
              <a:defRPr sz="7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Open Sans"/>
              <a:buNone/>
              <a:defRPr sz="7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Open Sans"/>
              <a:buNone/>
              <a:defRPr sz="7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1378500" y="6399200"/>
            <a:ext cx="15531000" cy="24735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2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TITLE_AND_BODY_7">
    <p:bg>
      <p:bgPr>
        <a:solidFill>
          <a:srgbClr val="FFFFFF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628616"/>
            <a:ext cx="18288000" cy="65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32000" y="853950"/>
            <a:ext cx="16505700" cy="13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pen Sans"/>
              <a:buNone/>
              <a:defRPr sz="5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pen Sans"/>
              <a:buNone/>
              <a:defRPr sz="5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pen Sans"/>
              <a:buNone/>
              <a:defRPr sz="5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pen Sans"/>
              <a:buNone/>
              <a:defRPr sz="5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pen Sans"/>
              <a:buNone/>
              <a:defRPr sz="5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pen Sans"/>
              <a:buNone/>
              <a:defRPr sz="5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pen Sans"/>
              <a:buNone/>
              <a:defRPr sz="5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pen Sans"/>
              <a:buNone/>
              <a:defRPr sz="5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Open Sans"/>
              <a:buNone/>
              <a:defRPr sz="5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931988" y="2571750"/>
            <a:ext cx="16505700" cy="7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Open Sans"/>
              <a:buChar char="▪"/>
              <a:defRPr sz="450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95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Open Sans"/>
              <a:buChar char="•"/>
              <a:defRPr sz="420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Open Sans"/>
              <a:buNone/>
              <a:defRPr sz="390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pen Sans"/>
              <a:buChar char="●"/>
              <a:defRPr sz="360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pen Sans"/>
              <a:buChar char="●"/>
              <a:defRPr sz="330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pen Sans"/>
              <a:buNone/>
              <a:defRPr sz="300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Open Sans"/>
              <a:buNone/>
              <a:defRPr sz="270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"/>
              <a:buNone/>
              <a:defRPr sz="240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2100"/>
              <a:buFont typeface="Open Sans"/>
              <a:buNone/>
              <a:defRPr sz="210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2" name="Google Shape;12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0"/>
            <a:ext cx="18288000" cy="7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01396" y="186541"/>
            <a:ext cx="1868541" cy="33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6166725" y="48342"/>
            <a:ext cx="1959400" cy="5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0" y="9847409"/>
            <a:ext cx="18288000" cy="461400"/>
          </a:xfrm>
          <a:prstGeom prst="rect">
            <a:avLst/>
          </a:prstGeom>
          <a:solidFill>
            <a:srgbClr val="9E0F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15846561" y="9847409"/>
            <a:ext cx="2457900" cy="461400"/>
          </a:xfrm>
          <a:prstGeom prst="rect">
            <a:avLst/>
          </a:prstGeom>
          <a:solidFill>
            <a:srgbClr val="0148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"/>
          <p:cNvSpPr txBox="1"/>
          <p:nvPr/>
        </p:nvSpPr>
        <p:spPr>
          <a:xfrm>
            <a:off x="15897636" y="9879836"/>
            <a:ext cx="2355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ctr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RAD STUDIO 11</a:t>
            </a:r>
            <a:endParaRPr sz="1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301398" y="9879832"/>
            <a:ext cx="95547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Copyright © 2022 by </a:t>
            </a: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Embarcadero</a:t>
            </a: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an Idera company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gif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gi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3"/>
          <a:srcRect l="13969" t="990" r="13969" b="2058"/>
          <a:stretch/>
        </p:blipFill>
        <p:spPr>
          <a:xfrm>
            <a:off x="10722077" y="265472"/>
            <a:ext cx="7098797" cy="6282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3" name="Google Shape;73;p15"/>
          <p:cNvSpPr/>
          <p:nvPr/>
        </p:nvSpPr>
        <p:spPr>
          <a:xfrm>
            <a:off x="11583350" y="7707075"/>
            <a:ext cx="4434300" cy="1589700"/>
          </a:xfrm>
          <a:prstGeom prst="rect">
            <a:avLst/>
          </a:prstGeom>
          <a:solidFill>
            <a:srgbClr val="FFFFFF">
              <a:alpha val="46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351450" y="633565"/>
            <a:ext cx="10266849" cy="276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dirty="0">
                <a:latin typeface="Open Sans"/>
                <a:ea typeface="Open Sans"/>
                <a:cs typeface="Open Sans"/>
                <a:sym typeface="Open Sans"/>
              </a:rPr>
              <a:t>Secrets of Visual Design on Windows 11</a:t>
            </a:r>
            <a:endParaRPr sz="6500" i="1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/>
          <a:srcRect/>
          <a:stretch/>
        </p:blipFill>
        <p:spPr>
          <a:xfrm>
            <a:off x="14906000" y="7335925"/>
            <a:ext cx="2427600" cy="2427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7975" y="9061975"/>
            <a:ext cx="2698326" cy="4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1847088" y="5201792"/>
            <a:ext cx="5017749" cy="19543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Ian Barker</a:t>
            </a:r>
            <a:endParaRPr sz="4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Open Sans"/>
                <a:ea typeface="Open Sans"/>
                <a:cs typeface="Open Sans"/>
                <a:sym typeface="Open Sans"/>
              </a:rPr>
              <a:t>Embarcadero Delphi MVP</a:t>
            </a:r>
            <a:endParaRPr sz="20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ian.barker@gmail.com</a:t>
            </a:r>
            <a:endParaRPr sz="2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@punctuation about.me/</a:t>
            </a:r>
            <a:r>
              <a:rPr lang="en-US" sz="2000" dirty="0" err="1">
                <a:latin typeface="Open Sans"/>
                <a:ea typeface="Open Sans"/>
                <a:cs typeface="Open Sans"/>
                <a:sym typeface="Open Sans"/>
              </a:rPr>
              <a:t>IanBarker</a:t>
            </a:r>
            <a:endParaRPr sz="2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5607103" y="8955950"/>
            <a:ext cx="8397802" cy="55396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Slides, link &amp; replay:  </a:t>
            </a:r>
            <a:r>
              <a:rPr lang="en-US" sz="2400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https://tinyurl.com/delphiw11design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 idx="4294967295"/>
          </p:nvPr>
        </p:nvSpPr>
        <p:spPr>
          <a:xfrm>
            <a:off x="713231" y="508195"/>
            <a:ext cx="14375700" cy="134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Open Sans"/>
                <a:ea typeface="Open Sans"/>
                <a:cs typeface="Open Sans"/>
                <a:sym typeface="Open Sans"/>
              </a:rPr>
              <a:t>Easy boost to a Windows 11 look and feel</a:t>
            </a:r>
            <a:endParaRPr lang="en-US" sz="6000" i="1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00" y="9213950"/>
            <a:ext cx="2698326" cy="4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>
            <a:spLocks noGrp="1"/>
          </p:cNvSpPr>
          <p:nvPr>
            <p:ph type="body" idx="4294967295"/>
          </p:nvPr>
        </p:nvSpPr>
        <p:spPr>
          <a:xfrm>
            <a:off x="502920" y="5497828"/>
            <a:ext cx="13212158" cy="2115788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indent="0">
              <a:spcBef>
                <a:spcPts val="1200"/>
              </a:spcBef>
              <a:buClr>
                <a:srgbClr val="404040"/>
              </a:buClr>
              <a:buSzPts val="4800"/>
              <a:buNone/>
            </a:pPr>
            <a:r>
              <a:rPr lang="en-US" sz="4800" b="1" dirty="0">
                <a:solidFill>
                  <a:srgbClr val="404040"/>
                </a:solidFill>
              </a:rPr>
              <a:t>See Jim’s article</a:t>
            </a:r>
          </a:p>
          <a:p>
            <a:pPr marL="0" indent="0">
              <a:spcBef>
                <a:spcPts val="1200"/>
              </a:spcBef>
              <a:buClr>
                <a:srgbClr val="404040"/>
              </a:buClr>
              <a:buSzPts val="4800"/>
              <a:buNone/>
            </a:pPr>
            <a:r>
              <a:rPr lang="en-US" sz="3200" dirty="0">
                <a:solidFill>
                  <a:srgbClr val="404040"/>
                </a:solidFill>
              </a:rPr>
              <a:t>https://blogs.embarcadero.com/new-premium-vcl-styles-fall-2022/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5130C6-DD2A-5BCF-CBBA-59AF1D08D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2042419"/>
            <a:ext cx="4259961" cy="3363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47785A-9E6C-7057-1EDB-E1CFEF2D4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865" y="2051376"/>
            <a:ext cx="4259961" cy="3363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C3F493E-299C-6D80-3079-C60619306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2900" y="2051375"/>
            <a:ext cx="4259961" cy="3363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9D001A0-2DE8-B312-FD6D-25CEA3356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555" y="2060333"/>
            <a:ext cx="4248615" cy="3354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86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body" idx="4294967295"/>
          </p:nvPr>
        </p:nvSpPr>
        <p:spPr>
          <a:xfrm>
            <a:off x="838200" y="1954600"/>
            <a:ext cx="5316900" cy="4358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rgbClr val="404040"/>
                </a:solidFill>
              </a:rPr>
              <a:t>Almediadev</a:t>
            </a:r>
            <a:endParaRPr lang="en-US" sz="4800" b="1" dirty="0">
              <a:solidFill>
                <a:srgbClr val="40404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404040"/>
                </a:solidFill>
              </a:rPr>
              <a:t>Style controls </a:t>
            </a:r>
            <a:r>
              <a:rPr lang="en-US" sz="4800" i="1" dirty="0">
                <a:solidFill>
                  <a:srgbClr val="404040"/>
                </a:solidFill>
              </a:rPr>
              <a:t>and</a:t>
            </a:r>
            <a:r>
              <a:rPr lang="en-US" sz="4800" dirty="0">
                <a:solidFill>
                  <a:srgbClr val="404040"/>
                </a:solidFill>
              </a:rPr>
              <a:t> custom styles</a:t>
            </a:r>
            <a:endParaRPr sz="4800" dirty="0">
              <a:solidFill>
                <a:srgbClr val="40404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800" i="1" dirty="0">
              <a:solidFill>
                <a:srgbClr val="404040"/>
              </a:solidFill>
            </a:endParaRPr>
          </a:p>
        </p:txBody>
      </p:sp>
      <p:sp>
        <p:nvSpPr>
          <p:cNvPr id="180" name="Google Shape;180;p25"/>
          <p:cNvSpPr txBox="1">
            <a:spLocks noGrp="1"/>
          </p:cNvSpPr>
          <p:nvPr>
            <p:ph type="title" idx="4294967295"/>
          </p:nvPr>
        </p:nvSpPr>
        <p:spPr>
          <a:xfrm>
            <a:off x="722375" y="460000"/>
            <a:ext cx="14375700" cy="134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404040"/>
                </a:solidFill>
              </a:rPr>
              <a:t>Suggested tools</a:t>
            </a:r>
            <a:endParaRPr sz="7000" dirty="0">
              <a:solidFill>
                <a:srgbClr val="404040"/>
              </a:solidFill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00" y="9213950"/>
            <a:ext cx="2698326" cy="4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>
            <a:spLocks noGrp="1"/>
          </p:cNvSpPr>
          <p:nvPr>
            <p:ph type="body" idx="4294967295"/>
          </p:nvPr>
        </p:nvSpPr>
        <p:spPr>
          <a:xfrm>
            <a:off x="591300" y="6070350"/>
            <a:ext cx="17105400" cy="123600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404040"/>
                </a:solidFill>
              </a:rPr>
              <a:t>https://www.almdev.com</a:t>
            </a:r>
            <a:endParaRPr dirty="0">
              <a:solidFill>
                <a:srgbClr val="40404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40404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9B111C-6F5B-2C50-3D75-1D25A8B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540280"/>
            <a:ext cx="8026118" cy="8056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718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body" idx="4294967295"/>
          </p:nvPr>
        </p:nvSpPr>
        <p:spPr>
          <a:xfrm>
            <a:off x="350967" y="1998747"/>
            <a:ext cx="5209176" cy="6289506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404040"/>
                </a:solidFill>
              </a:rPr>
              <a:t>Full support of Fluent UI features such as ‘acrylic background’</a:t>
            </a:r>
            <a:endParaRPr sz="4800" dirty="0">
              <a:solidFill>
                <a:srgbClr val="40404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800" i="1" dirty="0">
              <a:solidFill>
                <a:srgbClr val="404040"/>
              </a:solidFill>
            </a:endParaRPr>
          </a:p>
        </p:txBody>
      </p:sp>
      <p:sp>
        <p:nvSpPr>
          <p:cNvPr id="180" name="Google Shape;180;p25"/>
          <p:cNvSpPr txBox="1">
            <a:spLocks noGrp="1"/>
          </p:cNvSpPr>
          <p:nvPr>
            <p:ph type="title" idx="4294967295"/>
          </p:nvPr>
        </p:nvSpPr>
        <p:spPr>
          <a:xfrm>
            <a:off x="722375" y="460000"/>
            <a:ext cx="14375700" cy="134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 err="1">
                <a:solidFill>
                  <a:srgbClr val="404040"/>
                </a:solidFill>
              </a:rPr>
              <a:t>Almediadev</a:t>
            </a:r>
            <a:r>
              <a:rPr lang="en-US" sz="7200" b="1" dirty="0">
                <a:solidFill>
                  <a:srgbClr val="404040"/>
                </a:solidFill>
              </a:rPr>
              <a:t> Style Controls</a:t>
            </a:r>
            <a:endParaRPr sz="7000" dirty="0">
              <a:solidFill>
                <a:srgbClr val="404040"/>
              </a:solidFill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00" y="9213950"/>
            <a:ext cx="2698326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9B111C-6F5B-2C50-3D75-1D25A8B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0516" y="1998747"/>
            <a:ext cx="11140531" cy="6865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056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body" idx="4294967295"/>
          </p:nvPr>
        </p:nvSpPr>
        <p:spPr>
          <a:xfrm>
            <a:off x="919700" y="3234730"/>
            <a:ext cx="7495175" cy="4011644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404040"/>
                </a:solidFill>
              </a:rPr>
              <a:t>Many more custom styles for VCL and FMX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4800" dirty="0">
              <a:solidFill>
                <a:srgbClr val="40404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404040"/>
                </a:solidFill>
              </a:rPr>
              <a:t>delphistyles.com</a:t>
            </a:r>
            <a:endParaRPr sz="4800" dirty="0">
              <a:solidFill>
                <a:srgbClr val="40404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800" i="1" dirty="0">
              <a:solidFill>
                <a:srgbClr val="404040"/>
              </a:solidFill>
            </a:endParaRPr>
          </a:p>
        </p:txBody>
      </p:sp>
      <p:sp>
        <p:nvSpPr>
          <p:cNvPr id="180" name="Google Shape;180;p25"/>
          <p:cNvSpPr txBox="1">
            <a:spLocks noGrp="1"/>
          </p:cNvSpPr>
          <p:nvPr>
            <p:ph type="title" idx="4294967295"/>
          </p:nvPr>
        </p:nvSpPr>
        <p:spPr>
          <a:xfrm>
            <a:off x="722375" y="460000"/>
            <a:ext cx="14375700" cy="134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404040"/>
                </a:solidFill>
              </a:rPr>
              <a:t>Delphi Styles site</a:t>
            </a:r>
            <a:endParaRPr sz="7000" dirty="0">
              <a:solidFill>
                <a:srgbClr val="404040"/>
              </a:solidFill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00" y="9213950"/>
            <a:ext cx="2698326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9B111C-6F5B-2C50-3D75-1D25A8B2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261946" y="521938"/>
            <a:ext cx="8106354" cy="8692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8535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 idx="4294967295"/>
          </p:nvPr>
        </p:nvSpPr>
        <p:spPr>
          <a:xfrm>
            <a:off x="722375" y="460000"/>
            <a:ext cx="14375700" cy="134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404040"/>
                </a:solidFill>
              </a:rPr>
              <a:t>Delphi Styles site</a:t>
            </a:r>
            <a:endParaRPr sz="7000" dirty="0">
              <a:solidFill>
                <a:srgbClr val="404040"/>
              </a:solidFill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00" y="9213950"/>
            <a:ext cx="2698326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F3E552-BEB0-C6E5-F44A-E69FB8E83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7873" y="157221"/>
            <a:ext cx="6401368" cy="9535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80ED5F-CACD-1C91-CBB5-D280429EF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04" y="1945214"/>
            <a:ext cx="10771058" cy="6205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3870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body" idx="4294967295"/>
          </p:nvPr>
        </p:nvSpPr>
        <p:spPr>
          <a:xfrm>
            <a:off x="838200" y="1954600"/>
            <a:ext cx="5316900" cy="4358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404040"/>
                </a:solidFill>
              </a:rPr>
              <a:t>Turbocharge your FireMonkey and VCL apps</a:t>
            </a:r>
            <a:endParaRPr sz="4800">
              <a:solidFill>
                <a:srgbClr val="40404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800" i="1">
              <a:solidFill>
                <a:srgbClr val="404040"/>
              </a:solidFill>
            </a:endParaRPr>
          </a:p>
        </p:txBody>
      </p:sp>
      <p:sp>
        <p:nvSpPr>
          <p:cNvPr id="180" name="Google Shape;180;p25"/>
          <p:cNvSpPr txBox="1">
            <a:spLocks noGrp="1"/>
          </p:cNvSpPr>
          <p:nvPr>
            <p:ph type="title" idx="4294967295"/>
          </p:nvPr>
        </p:nvSpPr>
        <p:spPr>
          <a:xfrm>
            <a:off x="722375" y="460000"/>
            <a:ext cx="14375700" cy="134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404040"/>
                </a:solidFill>
              </a:rPr>
              <a:t>Suggested tools</a:t>
            </a:r>
            <a:endParaRPr sz="7000" dirty="0">
              <a:solidFill>
                <a:srgbClr val="404040"/>
              </a:solidFill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00" y="9213950"/>
            <a:ext cx="2698326" cy="4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>
            <a:spLocks noGrp="1"/>
          </p:cNvSpPr>
          <p:nvPr>
            <p:ph type="body" idx="4294967295"/>
          </p:nvPr>
        </p:nvSpPr>
        <p:spPr>
          <a:xfrm>
            <a:off x="591300" y="6070350"/>
            <a:ext cx="17105400" cy="123600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404040"/>
                </a:solidFill>
              </a:rPr>
              <a:t>https://www.skia4delphi.org</a:t>
            </a:r>
            <a:endParaRPr sz="4400">
              <a:solidFill>
                <a:srgbClr val="40404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8825" y="2328300"/>
            <a:ext cx="7420475" cy="36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body" idx="4294967295"/>
          </p:nvPr>
        </p:nvSpPr>
        <p:spPr>
          <a:xfrm>
            <a:off x="838200" y="1643977"/>
            <a:ext cx="13575900" cy="1108878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404040"/>
                </a:solidFill>
              </a:rPr>
              <a:t>Good sources for FREE resources</a:t>
            </a:r>
            <a:endParaRPr sz="4800" dirty="0">
              <a:solidFill>
                <a:srgbClr val="40404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800" dirty="0">
              <a:solidFill>
                <a:srgbClr val="404040"/>
              </a:solidFill>
            </a:endParaRPr>
          </a:p>
        </p:txBody>
      </p:sp>
      <p:sp>
        <p:nvSpPr>
          <p:cNvPr id="127" name="Google Shape;127;p20"/>
          <p:cNvSpPr txBox="1">
            <a:spLocks noGrp="1"/>
          </p:cNvSpPr>
          <p:nvPr>
            <p:ph type="title" idx="4294967295"/>
          </p:nvPr>
        </p:nvSpPr>
        <p:spPr>
          <a:xfrm>
            <a:off x="722375" y="460000"/>
            <a:ext cx="14375700" cy="134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404040"/>
                </a:solidFill>
              </a:rPr>
              <a:t>Adding some </a:t>
            </a:r>
            <a:r>
              <a:rPr lang="en-US" sz="7000" dirty="0">
                <a:solidFill>
                  <a:srgbClr val="404040"/>
                </a:solidFill>
                <a:latin typeface="Montserrat Black" panose="00000A00000000000000" pitchFamily="2" charset="0"/>
              </a:rPr>
              <a:t>wow</a:t>
            </a:r>
            <a:r>
              <a:rPr lang="en-US" sz="7000" dirty="0">
                <a:solidFill>
                  <a:srgbClr val="404040"/>
                </a:solidFill>
              </a:rPr>
              <a:t> </a:t>
            </a:r>
            <a:endParaRPr sz="7000" dirty="0">
              <a:solidFill>
                <a:srgbClr val="404040"/>
              </a:solidFill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00" y="9213950"/>
            <a:ext cx="2698326" cy="4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>
            <a:spLocks noGrp="1"/>
          </p:cNvSpPr>
          <p:nvPr>
            <p:ph type="body" idx="4294967295"/>
          </p:nvPr>
        </p:nvSpPr>
        <p:spPr>
          <a:xfrm>
            <a:off x="1227900" y="2948383"/>
            <a:ext cx="17060100" cy="6059429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4800"/>
              <a:buNone/>
            </a:pPr>
            <a:r>
              <a:rPr lang="en-US" sz="4800" b="1" dirty="0">
                <a:solidFill>
                  <a:srgbClr val="404040"/>
                </a:solidFill>
              </a:rPr>
              <a:t>www.svgrepo.com</a:t>
            </a:r>
          </a:p>
          <a:p>
            <a:pPr marL="914400" lvl="2" indent="0">
              <a:spcBef>
                <a:spcPts val="1200"/>
              </a:spcBef>
              <a:buClr>
                <a:srgbClr val="404040"/>
              </a:buClr>
              <a:buSzPts val="4800"/>
            </a:pPr>
            <a:r>
              <a:rPr lang="en-US" sz="3300" dirty="0">
                <a:solidFill>
                  <a:srgbClr val="404040"/>
                </a:solidFill>
              </a:rPr>
              <a:t>	300,000 free SVGs!</a:t>
            </a:r>
            <a:endParaRPr sz="3300" dirty="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4800"/>
              <a:buNone/>
            </a:pPr>
            <a:r>
              <a:rPr lang="en-US" sz="4800" b="1" dirty="0" err="1">
                <a:solidFill>
                  <a:srgbClr val="404040"/>
                </a:solidFill>
              </a:rPr>
              <a:t>lucide.dev</a:t>
            </a:r>
            <a:endParaRPr lang="en-US" sz="4800" b="1" dirty="0">
              <a:solidFill>
                <a:srgbClr val="404040"/>
              </a:solidFill>
            </a:endParaRPr>
          </a:p>
          <a:p>
            <a:pPr marL="914400" lvl="2" indent="0">
              <a:spcBef>
                <a:spcPts val="1200"/>
              </a:spcBef>
              <a:buClr>
                <a:srgbClr val="404040"/>
              </a:buClr>
              <a:buSzPts val="4800"/>
            </a:pPr>
            <a:r>
              <a:rPr lang="en-US" sz="4200" dirty="0">
                <a:solidFill>
                  <a:srgbClr val="404040"/>
                </a:solidFill>
              </a:rPr>
              <a:t>	Every kind of icon, open source and free</a:t>
            </a: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4800"/>
              <a:buNone/>
            </a:pPr>
            <a:r>
              <a:rPr lang="en-US" sz="4800" b="1" dirty="0">
                <a:solidFill>
                  <a:srgbClr val="404040"/>
                </a:solidFill>
              </a:rPr>
              <a:t>lottiefiles.com</a:t>
            </a:r>
          </a:p>
          <a:p>
            <a:pPr marL="914400" lvl="2" indent="0">
              <a:spcBef>
                <a:spcPts val="1200"/>
              </a:spcBef>
              <a:buClr>
                <a:srgbClr val="404040"/>
              </a:buClr>
              <a:buSzPts val="4800"/>
            </a:pPr>
            <a:r>
              <a:rPr lang="en-US" sz="3600" dirty="0">
                <a:solidFill>
                  <a:srgbClr val="404040"/>
                </a:solidFill>
              </a:rPr>
              <a:t>	Free </a:t>
            </a:r>
            <a:r>
              <a:rPr lang="en-US" sz="3600" dirty="0" err="1">
                <a:solidFill>
                  <a:srgbClr val="404040"/>
                </a:solidFill>
              </a:rPr>
              <a:t>lottie</a:t>
            </a:r>
            <a:r>
              <a:rPr lang="en-US" sz="3600" dirty="0">
                <a:solidFill>
                  <a:srgbClr val="404040"/>
                </a:solidFill>
              </a:rPr>
              <a:t> animations (works with Skia4Delphi)</a:t>
            </a:r>
            <a:endParaRPr lang="en-US" sz="3600" dirty="0">
              <a:solidFill>
                <a:srgbClr val="404040"/>
              </a:solidFill>
              <a:latin typeface="Montserrat Black" panose="00000A00000000000000" pitchFamily="2" charset="0"/>
            </a:endParaRPr>
          </a:p>
          <a:p>
            <a:pPr marL="914400" lvl="2" indent="0">
              <a:spcBef>
                <a:spcPts val="1200"/>
              </a:spcBef>
              <a:buClr>
                <a:srgbClr val="404040"/>
              </a:buClr>
              <a:buSzPts val="4800"/>
            </a:pPr>
            <a:endParaRPr lang="en-US" sz="4200" dirty="0">
              <a:solidFill>
                <a:srgbClr val="404040"/>
              </a:solidFill>
            </a:endParaRPr>
          </a:p>
        </p:txBody>
      </p:sp>
      <p:pic>
        <p:nvPicPr>
          <p:cNvPr id="4" name="Picture 3" descr="A picture containing player&#10;&#10;Description automatically generated">
            <a:extLst>
              <a:ext uri="{FF2B5EF4-FFF2-40B4-BE49-F238E27FC236}">
                <a16:creationId xmlns:a16="http://schemas.microsoft.com/office/drawing/2014/main" id="{65241E43-C4B1-30C1-873E-9E799BFDD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9652" y="247036"/>
            <a:ext cx="5474436" cy="54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93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/>
          <p:nvPr/>
        </p:nvSpPr>
        <p:spPr>
          <a:xfrm>
            <a:off x="11583350" y="7707075"/>
            <a:ext cx="4434300" cy="1589700"/>
          </a:xfrm>
          <a:prstGeom prst="rect">
            <a:avLst/>
          </a:prstGeom>
          <a:solidFill>
            <a:srgbClr val="FFFFFF">
              <a:alpha val="46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/>
          <a:srcRect/>
          <a:stretch/>
        </p:blipFill>
        <p:spPr>
          <a:xfrm>
            <a:off x="14906000" y="7335925"/>
            <a:ext cx="2427600" cy="2427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975" y="9061975"/>
            <a:ext cx="2698326" cy="4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7434900" y="688590"/>
            <a:ext cx="10853100" cy="276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dirty="0">
                <a:latin typeface="Open Sans"/>
                <a:ea typeface="Open Sans"/>
                <a:cs typeface="Open Sans"/>
                <a:sym typeface="Open Sans"/>
              </a:rPr>
              <a:t>Secrets of Visual Design on Windows 11</a:t>
            </a:r>
            <a:endParaRPr lang="en-US" sz="6500" i="1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" name="Google Shape;77;p15">
            <a:extLst>
              <a:ext uri="{FF2B5EF4-FFF2-40B4-BE49-F238E27FC236}">
                <a16:creationId xmlns:a16="http://schemas.microsoft.com/office/drawing/2014/main" id="{4136A051-0EF4-9618-C40E-6FB5476D8574}"/>
              </a:ext>
            </a:extLst>
          </p:cNvPr>
          <p:cNvSpPr txBox="1"/>
          <p:nvPr/>
        </p:nvSpPr>
        <p:spPr>
          <a:xfrm>
            <a:off x="12315851" y="4757136"/>
            <a:ext cx="5017749" cy="19543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Ian Barker</a:t>
            </a:r>
            <a:endParaRPr sz="4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Open Sans"/>
                <a:ea typeface="Open Sans"/>
                <a:cs typeface="Open Sans"/>
                <a:sym typeface="Open Sans"/>
              </a:rPr>
              <a:t>Embarcadero Delphi MVP</a:t>
            </a:r>
            <a:endParaRPr sz="20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ian.barker@gmail.com</a:t>
            </a:r>
            <a:endParaRPr sz="2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@punctuation about.me/</a:t>
            </a:r>
            <a:r>
              <a:rPr lang="en-US" sz="2000" dirty="0" err="1">
                <a:latin typeface="Open Sans"/>
                <a:ea typeface="Open Sans"/>
                <a:cs typeface="Open Sans"/>
                <a:sym typeface="Open Sans"/>
              </a:rPr>
              <a:t>IanBarker</a:t>
            </a:r>
            <a:endParaRPr sz="2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08;p28">
            <a:extLst>
              <a:ext uri="{FF2B5EF4-FFF2-40B4-BE49-F238E27FC236}">
                <a16:creationId xmlns:a16="http://schemas.microsoft.com/office/drawing/2014/main" id="{BD706162-0329-29EE-C702-2BF966021724}"/>
              </a:ext>
            </a:extLst>
          </p:cNvPr>
          <p:cNvSpPr txBox="1"/>
          <p:nvPr/>
        </p:nvSpPr>
        <p:spPr>
          <a:xfrm>
            <a:off x="7434900" y="3231182"/>
            <a:ext cx="6324761" cy="147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 dirty="0">
                <a:latin typeface="Open Sans"/>
                <a:ea typeface="Open Sans"/>
                <a:cs typeface="Open Sans"/>
                <a:sym typeface="Open Sans"/>
              </a:rPr>
              <a:t>Demo time!</a:t>
            </a:r>
            <a:endParaRPr lang="en-US" sz="6500" b="1" i="1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F4EFF203-E6BA-3F94-F87D-A6D5AA054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33" y="389344"/>
            <a:ext cx="7160205" cy="71602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/>
          <p:nvPr/>
        </p:nvSpPr>
        <p:spPr>
          <a:xfrm>
            <a:off x="11583350" y="7707075"/>
            <a:ext cx="4434300" cy="1589700"/>
          </a:xfrm>
          <a:prstGeom prst="rect">
            <a:avLst/>
          </a:prstGeom>
          <a:solidFill>
            <a:srgbClr val="FFFFFF">
              <a:alpha val="46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975" y="9061975"/>
            <a:ext cx="2698326" cy="4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651225" y="280548"/>
            <a:ext cx="16928851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Open Sans"/>
                <a:ea typeface="Open Sans"/>
                <a:cs typeface="Open Sans"/>
                <a:sym typeface="Open Sans"/>
              </a:rPr>
              <a:t>Secrets of Visual Design on Windows 11</a:t>
            </a:r>
            <a:endParaRPr lang="en-US" sz="4800" i="1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" name="Google Shape;85;p16">
            <a:extLst>
              <a:ext uri="{FF2B5EF4-FFF2-40B4-BE49-F238E27FC236}">
                <a16:creationId xmlns:a16="http://schemas.microsoft.com/office/drawing/2014/main" id="{78A1D0C2-E5D2-2E41-B299-4D7E2E068C97}"/>
              </a:ext>
            </a:extLst>
          </p:cNvPr>
          <p:cNvSpPr txBox="1">
            <a:spLocks/>
          </p:cNvSpPr>
          <p:nvPr/>
        </p:nvSpPr>
        <p:spPr>
          <a:xfrm>
            <a:off x="722375" y="1802200"/>
            <a:ext cx="17060100" cy="626114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Open Sans"/>
              <a:buChar char="▪"/>
              <a:defRPr sz="45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95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Open Sans"/>
              <a:buChar char="•"/>
              <a:defRPr sz="4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Open Sans"/>
              <a:buNone/>
              <a:defRPr sz="39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pen Sans"/>
              <a:buChar char="●"/>
              <a:defRPr sz="36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pen Sans"/>
              <a:buChar char="●"/>
              <a:defRPr sz="33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pen Sans"/>
              <a:buNone/>
              <a:defRPr sz="30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Open Sans"/>
              <a:buNone/>
              <a:defRPr sz="27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200"/>
              </a:spcBef>
              <a:buClr>
                <a:srgbClr val="404040"/>
              </a:buClr>
              <a:buSzPts val="4800"/>
              <a:buNone/>
            </a:pPr>
            <a:r>
              <a:rPr lang="en-US" sz="4400" i="1" dirty="0">
                <a:solidFill>
                  <a:srgbClr val="404040"/>
                </a:solidFill>
              </a:rPr>
              <a:t>Other resources</a:t>
            </a:r>
          </a:p>
          <a:p>
            <a:pPr marL="508000" indent="-508000">
              <a:lnSpc>
                <a:spcPct val="150000"/>
              </a:lnSpc>
              <a:spcBef>
                <a:spcPts val="1200"/>
              </a:spcBef>
              <a:buClr>
                <a:srgbClr val="404040"/>
              </a:buClr>
              <a:buSzPts val="4800"/>
              <a:buFont typeface="Arial"/>
              <a:buChar char="•"/>
            </a:pPr>
            <a:r>
              <a:rPr lang="en-US" sz="4400" b="1" dirty="0" err="1">
                <a:solidFill>
                  <a:srgbClr val="404040"/>
                </a:solidFill>
              </a:rPr>
              <a:t>DelphiDarkMode</a:t>
            </a:r>
            <a:endParaRPr lang="en-US" sz="4400" b="1" dirty="0">
              <a:solidFill>
                <a:srgbClr val="404040"/>
              </a:solidFill>
            </a:endParaRPr>
          </a:p>
          <a:p>
            <a:pPr marL="1485900" lvl="2" indent="-571500">
              <a:lnSpc>
                <a:spcPct val="150000"/>
              </a:lnSpc>
              <a:spcBef>
                <a:spcPts val="1200"/>
              </a:spcBef>
              <a:buClr>
                <a:srgbClr val="404040"/>
              </a:buClr>
              <a:buSzPts val="4800"/>
              <a:buFont typeface="Courier New" panose="02070309020205020404" pitchFamily="49" charset="0"/>
              <a:buChar char="o"/>
            </a:pPr>
            <a:r>
              <a:rPr lang="en-US" sz="3800" dirty="0">
                <a:solidFill>
                  <a:srgbClr val="404040"/>
                </a:solidFill>
              </a:rPr>
              <a:t>https://github.com/checkdigits/delphidarkmode</a:t>
            </a:r>
          </a:p>
          <a:p>
            <a:pPr marL="508000" indent="-508000">
              <a:lnSpc>
                <a:spcPct val="150000"/>
              </a:lnSpc>
              <a:spcBef>
                <a:spcPts val="1200"/>
              </a:spcBef>
              <a:buClr>
                <a:srgbClr val="404040"/>
              </a:buClr>
              <a:buSzPts val="4800"/>
              <a:buFont typeface="Arial"/>
              <a:buChar char="•"/>
            </a:pPr>
            <a:r>
              <a:rPr lang="en-US" sz="4400" b="1" dirty="0">
                <a:solidFill>
                  <a:srgbClr val="404040"/>
                </a:solidFill>
              </a:rPr>
              <a:t>Blog posts by me</a:t>
            </a:r>
          </a:p>
          <a:p>
            <a:pPr marL="1485900" lvl="2" indent="-571500">
              <a:lnSpc>
                <a:spcPct val="150000"/>
              </a:lnSpc>
              <a:spcBef>
                <a:spcPts val="1200"/>
              </a:spcBef>
              <a:buClr>
                <a:srgbClr val="404040"/>
              </a:buClr>
              <a:buSzPts val="4800"/>
              <a:buFont typeface="Courier New" panose="02070309020205020404" pitchFamily="49" charset="0"/>
              <a:buChar char="o"/>
            </a:pPr>
            <a:r>
              <a:rPr lang="en-US" sz="3800" dirty="0">
                <a:solidFill>
                  <a:srgbClr val="404040"/>
                </a:solidFill>
              </a:rPr>
              <a:t>https://blogs.embarcadero.com/author/ianbarker/</a:t>
            </a:r>
          </a:p>
        </p:txBody>
      </p:sp>
    </p:spTree>
    <p:extLst>
      <p:ext uri="{BB962C8B-B14F-4D97-AF65-F5344CB8AC3E}">
        <p14:creationId xmlns:p14="http://schemas.microsoft.com/office/powerpoint/2010/main" val="3344301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/>
          <p:nvPr/>
        </p:nvSpPr>
        <p:spPr>
          <a:xfrm>
            <a:off x="11583350" y="7707075"/>
            <a:ext cx="4434300" cy="1589700"/>
          </a:xfrm>
          <a:prstGeom prst="rect">
            <a:avLst/>
          </a:prstGeom>
          <a:solidFill>
            <a:srgbClr val="FFFFFF">
              <a:alpha val="46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/>
          <a:srcRect/>
          <a:stretch/>
        </p:blipFill>
        <p:spPr>
          <a:xfrm>
            <a:off x="14906000" y="7335925"/>
            <a:ext cx="2427600" cy="2427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975" y="9061975"/>
            <a:ext cx="2698326" cy="4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7071692" y="418931"/>
            <a:ext cx="10853100" cy="276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dirty="0">
                <a:latin typeface="Open Sans"/>
                <a:ea typeface="Open Sans"/>
                <a:cs typeface="Open Sans"/>
                <a:sym typeface="Open Sans"/>
              </a:rPr>
              <a:t>Secrets of Visual Design on Windows 11</a:t>
            </a:r>
            <a:endParaRPr lang="en-US" sz="6500" i="1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" name="Google Shape;77;p15">
            <a:extLst>
              <a:ext uri="{FF2B5EF4-FFF2-40B4-BE49-F238E27FC236}">
                <a16:creationId xmlns:a16="http://schemas.microsoft.com/office/drawing/2014/main" id="{4136A051-0EF4-9618-C40E-6FB5476D8574}"/>
              </a:ext>
            </a:extLst>
          </p:cNvPr>
          <p:cNvSpPr txBox="1"/>
          <p:nvPr/>
        </p:nvSpPr>
        <p:spPr>
          <a:xfrm>
            <a:off x="12315851" y="4757136"/>
            <a:ext cx="5017749" cy="19543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Open Sans"/>
                <a:ea typeface="Open Sans"/>
                <a:cs typeface="Open Sans"/>
                <a:sym typeface="Open Sans"/>
              </a:rPr>
              <a:t>Ian Barker</a:t>
            </a:r>
            <a:endParaRPr sz="4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Open Sans"/>
                <a:ea typeface="Open Sans"/>
                <a:cs typeface="Open Sans"/>
                <a:sym typeface="Open Sans"/>
              </a:rPr>
              <a:t>Embarcadero Delphi MVP</a:t>
            </a:r>
            <a:endParaRPr sz="20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ian.barker@gmail.com</a:t>
            </a:r>
            <a:endParaRPr sz="2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@punctuation about.me/</a:t>
            </a:r>
            <a:r>
              <a:rPr lang="en-US" sz="2000" dirty="0" err="1">
                <a:latin typeface="Open Sans"/>
                <a:ea typeface="Open Sans"/>
                <a:cs typeface="Open Sans"/>
                <a:sym typeface="Open Sans"/>
              </a:rPr>
              <a:t>IanBarker</a:t>
            </a:r>
            <a:endParaRPr sz="2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78;p15">
            <a:extLst>
              <a:ext uri="{FF2B5EF4-FFF2-40B4-BE49-F238E27FC236}">
                <a16:creationId xmlns:a16="http://schemas.microsoft.com/office/drawing/2014/main" id="{8B02D407-CFE4-4012-E54A-014294C4A19A}"/>
              </a:ext>
            </a:extLst>
          </p:cNvPr>
          <p:cNvSpPr txBox="1"/>
          <p:nvPr/>
        </p:nvSpPr>
        <p:spPr>
          <a:xfrm>
            <a:off x="5607103" y="8955950"/>
            <a:ext cx="8397802" cy="55396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Slides, link &amp; replay:  </a:t>
            </a:r>
            <a:r>
              <a:rPr lang="en-US" sz="2400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https://tinyurl.com/delphiw11design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D249269B-C2DE-3BB5-178D-BBA0F6B4F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0" y="227370"/>
            <a:ext cx="6096000" cy="6096000"/>
          </a:xfrm>
          <a:prstGeom prst="rect">
            <a:avLst/>
          </a:prstGeom>
        </p:spPr>
      </p:pic>
      <p:sp>
        <p:nvSpPr>
          <p:cNvPr id="6" name="Google Shape;85;p16">
            <a:extLst>
              <a:ext uri="{FF2B5EF4-FFF2-40B4-BE49-F238E27FC236}">
                <a16:creationId xmlns:a16="http://schemas.microsoft.com/office/drawing/2014/main" id="{27EA4A7F-721B-3E15-B6F9-9AF03676FD57}"/>
              </a:ext>
            </a:extLst>
          </p:cNvPr>
          <p:cNvSpPr txBox="1">
            <a:spLocks/>
          </p:cNvSpPr>
          <p:nvPr/>
        </p:nvSpPr>
        <p:spPr>
          <a:xfrm>
            <a:off x="161935" y="6039087"/>
            <a:ext cx="12816644" cy="263402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Open Sans"/>
              <a:buChar char="▪"/>
              <a:defRPr sz="45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95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Open Sans"/>
              <a:buChar char="•"/>
              <a:defRPr sz="4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Open Sans"/>
              <a:buNone/>
              <a:defRPr sz="39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pen Sans"/>
              <a:buChar char="●"/>
              <a:defRPr sz="36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pen Sans"/>
              <a:buChar char="●"/>
              <a:defRPr sz="33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pen Sans"/>
              <a:buNone/>
              <a:defRPr sz="30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Open Sans"/>
              <a:buNone/>
              <a:defRPr sz="27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200"/>
              </a:spcBef>
              <a:buClr>
                <a:srgbClr val="404040"/>
              </a:buClr>
              <a:buSzPts val="4800"/>
              <a:buNone/>
            </a:pPr>
            <a:r>
              <a:rPr lang="en-US" sz="4400" i="1" dirty="0">
                <a:solidFill>
                  <a:srgbClr val="404040"/>
                </a:solidFill>
              </a:rPr>
              <a:t>Links from this webinar</a:t>
            </a:r>
          </a:p>
          <a:p>
            <a:pPr marL="508000" indent="-508000">
              <a:lnSpc>
                <a:spcPct val="150000"/>
              </a:lnSpc>
              <a:spcBef>
                <a:spcPts val="1200"/>
              </a:spcBef>
              <a:buClr>
                <a:srgbClr val="404040"/>
              </a:buClr>
              <a:buSzPts val="4800"/>
              <a:buFont typeface="Arial"/>
              <a:buChar char="•"/>
            </a:pPr>
            <a:r>
              <a:rPr lang="en-US" sz="4400" b="1" dirty="0">
                <a:solidFill>
                  <a:srgbClr val="404040"/>
                </a:solidFill>
              </a:rPr>
              <a:t>https://gist.github.com/checkdigits/public</a:t>
            </a:r>
            <a:endParaRPr lang="en-US" sz="3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1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 idx="4294967295"/>
          </p:nvPr>
        </p:nvSpPr>
        <p:spPr>
          <a:xfrm>
            <a:off x="722375" y="460000"/>
            <a:ext cx="14375700" cy="134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404040"/>
                </a:solidFill>
              </a:rPr>
              <a:t>What are we going to talk about?</a:t>
            </a:r>
            <a:endParaRPr sz="7000" dirty="0">
              <a:solidFill>
                <a:srgbClr val="404040"/>
              </a:solidFill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4294967295"/>
          </p:nvPr>
        </p:nvSpPr>
        <p:spPr>
          <a:xfrm>
            <a:off x="722375" y="1802200"/>
            <a:ext cx="17060100" cy="626114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7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508000" lvl="0" indent="-5080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</a:pPr>
            <a:r>
              <a:rPr lang="en-US" sz="4400" dirty="0">
                <a:solidFill>
                  <a:srgbClr val="404040"/>
                </a:solidFill>
              </a:rPr>
              <a:t>Windows 11 is an evolving platform</a:t>
            </a:r>
          </a:p>
          <a:p>
            <a:pPr marL="508000" lvl="0" indent="-5080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</a:pPr>
            <a:r>
              <a:rPr lang="en-US" sz="4400" dirty="0">
                <a:solidFill>
                  <a:srgbClr val="404040"/>
                </a:solidFill>
              </a:rPr>
              <a:t>Not everyone has it…yet 😉</a:t>
            </a:r>
          </a:p>
          <a:p>
            <a:pPr marL="508000" lvl="0" indent="-5080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</a:pPr>
            <a:r>
              <a:rPr lang="en-US" sz="4400" dirty="0">
                <a:solidFill>
                  <a:srgbClr val="404040"/>
                </a:solidFill>
              </a:rPr>
              <a:t>RAD Studio with Delphi and the RTL has lots Windows 11 features</a:t>
            </a:r>
          </a:p>
          <a:p>
            <a:pPr marL="508000" lvl="0" indent="-5080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</a:pPr>
            <a:r>
              <a:rPr lang="en-US" sz="4400" dirty="0">
                <a:solidFill>
                  <a:srgbClr val="404040"/>
                </a:solidFill>
              </a:rPr>
              <a:t>There are some great additional resources we can use too</a:t>
            </a:r>
            <a:endParaRPr sz="4400" dirty="0">
              <a:solidFill>
                <a:srgbClr val="404040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00" y="9213950"/>
            <a:ext cx="2698326" cy="4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975" y="9061975"/>
            <a:ext cx="2698326" cy="4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 idx="4294967295"/>
          </p:nvPr>
        </p:nvSpPr>
        <p:spPr>
          <a:xfrm>
            <a:off x="722375" y="62837"/>
            <a:ext cx="14375700" cy="134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404040"/>
                </a:solidFill>
              </a:rPr>
              <a:t>The secret </a:t>
            </a:r>
            <a:r>
              <a:rPr lang="en-US" sz="7000" dirty="0">
                <a:solidFill>
                  <a:srgbClr val="404040"/>
                </a:solidFill>
                <a:latin typeface="Montserrat Black" panose="00000A00000000000000" pitchFamily="2" charset="0"/>
              </a:rPr>
              <a:t>wow</a:t>
            </a:r>
            <a:r>
              <a:rPr lang="en-US" sz="7000" dirty="0">
                <a:solidFill>
                  <a:srgbClr val="404040"/>
                </a:solidFill>
              </a:rPr>
              <a:t> factor apps</a:t>
            </a:r>
            <a:endParaRPr sz="7000" dirty="0">
              <a:solidFill>
                <a:srgbClr val="40404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80CB7-4A89-AE93-B420-2BC2D4D9E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66" y="1507889"/>
            <a:ext cx="4266667" cy="714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36C3F93-9CFE-0EEF-29A1-E31401CE4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98" b="658"/>
          <a:stretch/>
        </p:blipFill>
        <p:spPr>
          <a:xfrm>
            <a:off x="224759" y="1507889"/>
            <a:ext cx="6392326" cy="6419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0" name="Google Shape;100;p17"/>
          <p:cNvSpPr txBox="1">
            <a:spLocks noGrp="1"/>
          </p:cNvSpPr>
          <p:nvPr>
            <p:ph type="body" idx="4294967295"/>
          </p:nvPr>
        </p:nvSpPr>
        <p:spPr>
          <a:xfrm>
            <a:off x="11779046" y="1507889"/>
            <a:ext cx="6410632" cy="56031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404040"/>
                </a:solidFill>
              </a:rPr>
              <a:t>Two classes of app have the </a:t>
            </a:r>
            <a:r>
              <a:rPr lang="en-US" sz="4400" b="1" dirty="0">
                <a:solidFill>
                  <a:srgbClr val="404040"/>
                </a:solidFill>
              </a:rPr>
              <a:t>most</a:t>
            </a:r>
            <a:r>
              <a:rPr lang="en-US" sz="4400" dirty="0">
                <a:solidFill>
                  <a:srgbClr val="404040"/>
                </a:solidFill>
              </a:rPr>
              <a:t> attention given to their UI and UX design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0404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404040"/>
                </a:solidFill>
              </a:rPr>
              <a:t>Calculators and weather apps!</a:t>
            </a:r>
            <a:endParaRPr sz="4400" dirty="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body" idx="4294967295"/>
          </p:nvPr>
        </p:nvSpPr>
        <p:spPr>
          <a:xfrm>
            <a:off x="8892402" y="2728608"/>
            <a:ext cx="7868048" cy="2908346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404040"/>
                </a:solidFill>
              </a:rPr>
              <a:t>Both for mobile and modern desktop apps</a:t>
            </a:r>
            <a:endParaRPr sz="4800" dirty="0">
              <a:solidFill>
                <a:srgbClr val="404040"/>
              </a:solidFill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 idx="4294967295"/>
          </p:nvPr>
        </p:nvSpPr>
        <p:spPr>
          <a:xfrm>
            <a:off x="722375" y="62837"/>
            <a:ext cx="14375700" cy="134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404040"/>
                </a:solidFill>
              </a:rPr>
              <a:t>The secret </a:t>
            </a:r>
            <a:r>
              <a:rPr lang="en-US" sz="7000" dirty="0">
                <a:solidFill>
                  <a:srgbClr val="404040"/>
                </a:solidFill>
                <a:latin typeface="Montserrat Black" panose="00000A00000000000000" pitchFamily="2" charset="0"/>
              </a:rPr>
              <a:t>wow</a:t>
            </a:r>
            <a:r>
              <a:rPr lang="en-US" sz="7000" dirty="0">
                <a:solidFill>
                  <a:srgbClr val="404040"/>
                </a:solidFill>
              </a:rPr>
              <a:t> factor apps</a:t>
            </a:r>
            <a:endParaRPr sz="7000" dirty="0">
              <a:solidFill>
                <a:srgbClr val="404040"/>
              </a:solidFill>
            </a:endParaRPr>
          </a:p>
        </p:txBody>
      </p:sp>
      <p:pic>
        <p:nvPicPr>
          <p:cNvPr id="4" name="Picture 3" descr="A picture containing text, cellphone, phone, electronics&#10;&#10;Description automatically generated">
            <a:extLst>
              <a:ext uri="{FF2B5EF4-FFF2-40B4-BE49-F238E27FC236}">
                <a16:creationId xmlns:a16="http://schemas.microsoft.com/office/drawing/2014/main" id="{B7303C51-57E8-8DF2-35C2-9A034FE8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9" y="1989425"/>
            <a:ext cx="8258175" cy="791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26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body" idx="4294967295"/>
          </p:nvPr>
        </p:nvSpPr>
        <p:spPr>
          <a:xfrm>
            <a:off x="9715362" y="2088527"/>
            <a:ext cx="7868048" cy="4330745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404040"/>
                </a:solidFill>
              </a:rPr>
              <a:t>On nearly all platforms the weather and calculator apps are used to showcase new ‘design language’</a:t>
            </a:r>
            <a:endParaRPr sz="4800" dirty="0">
              <a:solidFill>
                <a:srgbClr val="404040"/>
              </a:solidFill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 idx="4294967295"/>
          </p:nvPr>
        </p:nvSpPr>
        <p:spPr>
          <a:xfrm>
            <a:off x="722374" y="62837"/>
            <a:ext cx="15307057" cy="134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404040"/>
                </a:solidFill>
              </a:rPr>
              <a:t>All have some things in common…</a:t>
            </a:r>
            <a:endParaRPr sz="7000" dirty="0">
              <a:solidFill>
                <a:srgbClr val="404040"/>
              </a:solidFill>
            </a:endParaRPr>
          </a:p>
        </p:txBody>
      </p:sp>
      <p:pic>
        <p:nvPicPr>
          <p:cNvPr id="4" name="Picture 3" descr="Background pattern">
            <a:extLst>
              <a:ext uri="{FF2B5EF4-FFF2-40B4-BE49-F238E27FC236}">
                <a16:creationId xmlns:a16="http://schemas.microsoft.com/office/drawing/2014/main" id="{0A642B50-913D-5BDE-21F6-752983E08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53" y="1710724"/>
            <a:ext cx="63722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86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body" idx="4294967295"/>
          </p:nvPr>
        </p:nvSpPr>
        <p:spPr>
          <a:xfrm>
            <a:off x="838200" y="1643977"/>
            <a:ext cx="13575900" cy="1108878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404040"/>
                </a:solidFill>
              </a:rPr>
              <a:t>Should I use the VCL or FireMonkey FMX?</a:t>
            </a:r>
            <a:endParaRPr sz="4800" dirty="0">
              <a:solidFill>
                <a:srgbClr val="40404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800" dirty="0">
              <a:solidFill>
                <a:srgbClr val="404040"/>
              </a:solidFill>
            </a:endParaRPr>
          </a:p>
        </p:txBody>
      </p:sp>
      <p:sp>
        <p:nvSpPr>
          <p:cNvPr id="127" name="Google Shape;127;p20"/>
          <p:cNvSpPr txBox="1">
            <a:spLocks noGrp="1"/>
          </p:cNvSpPr>
          <p:nvPr>
            <p:ph type="title" idx="4294967295"/>
          </p:nvPr>
        </p:nvSpPr>
        <p:spPr>
          <a:xfrm>
            <a:off x="722375" y="460000"/>
            <a:ext cx="14375700" cy="134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Open Sans"/>
                <a:ea typeface="Open Sans"/>
                <a:cs typeface="Open Sans"/>
                <a:sym typeface="Open Sans"/>
              </a:rPr>
              <a:t>Visual Design on Windows 11</a:t>
            </a:r>
            <a:endParaRPr lang="en-US" sz="6000" i="1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00" y="9213950"/>
            <a:ext cx="2698326" cy="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>
            <a:picLocks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4726" y="281337"/>
            <a:ext cx="2420899" cy="2312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>
            <a:spLocks noGrp="1"/>
          </p:cNvSpPr>
          <p:nvPr>
            <p:ph type="body" idx="4294967295"/>
          </p:nvPr>
        </p:nvSpPr>
        <p:spPr>
          <a:xfrm>
            <a:off x="1227900" y="2948384"/>
            <a:ext cx="17060100" cy="5148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508000" lvl="0" indent="-508000" algn="l" rtl="0"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</a:pPr>
            <a:r>
              <a:rPr lang="en-US" sz="4800" dirty="0">
                <a:solidFill>
                  <a:srgbClr val="404040"/>
                </a:solidFill>
              </a:rPr>
              <a:t>FireMonkey - cross-platform and lots of cool stuff</a:t>
            </a:r>
          </a:p>
          <a:p>
            <a:pPr marL="2057400" lvl="3" indent="-685800">
              <a:spcBef>
                <a:spcPts val="1200"/>
              </a:spcBef>
              <a:buClr>
                <a:srgbClr val="404040"/>
              </a:buClr>
              <a:buSzPts val="4800"/>
              <a:buFont typeface="Courier New" panose="02070309020205020404" pitchFamily="49" charset="0"/>
              <a:buChar char="o"/>
            </a:pPr>
            <a:r>
              <a:rPr lang="en-US" sz="3900" dirty="0">
                <a:solidFill>
                  <a:srgbClr val="404040"/>
                </a:solidFill>
              </a:rPr>
              <a:t>Works differently to VCL</a:t>
            </a:r>
          </a:p>
          <a:p>
            <a:pPr marL="2057400" lvl="3" indent="-685800">
              <a:spcBef>
                <a:spcPts val="1200"/>
              </a:spcBef>
              <a:buClr>
                <a:srgbClr val="404040"/>
              </a:buClr>
              <a:buSzPts val="4800"/>
              <a:buFont typeface="Courier New" panose="02070309020205020404" pitchFamily="49" charset="0"/>
              <a:buChar char="o"/>
            </a:pPr>
            <a:r>
              <a:rPr lang="en-US" sz="3900" dirty="0">
                <a:solidFill>
                  <a:srgbClr val="404040"/>
                </a:solidFill>
              </a:rPr>
              <a:t>Sometimes more work for Windows apps</a:t>
            </a:r>
            <a:endParaRPr sz="3900" dirty="0">
              <a:solidFill>
                <a:srgbClr val="404040"/>
              </a:solidFill>
            </a:endParaRPr>
          </a:p>
          <a:p>
            <a:pPr marL="508000" lvl="0" indent="-508000" algn="l" rtl="0"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Char char="•"/>
            </a:pPr>
            <a:r>
              <a:rPr lang="en-US" sz="4800" dirty="0">
                <a:solidFill>
                  <a:srgbClr val="404040"/>
                </a:solidFill>
              </a:rPr>
              <a:t>VCL - authentic, close-to-the-metal Windows experience</a:t>
            </a:r>
          </a:p>
          <a:p>
            <a:pPr marL="1943100" lvl="3" indent="-571500">
              <a:spcBef>
                <a:spcPts val="1200"/>
              </a:spcBef>
              <a:buClr>
                <a:srgbClr val="404040"/>
              </a:buClr>
              <a:buSzPts val="4800"/>
              <a:buFont typeface="Courier New" panose="02070309020205020404" pitchFamily="49" charset="0"/>
              <a:buChar char="o"/>
            </a:pPr>
            <a:r>
              <a:rPr lang="en-US" sz="3900" dirty="0">
                <a:solidFill>
                  <a:srgbClr val="404040"/>
                </a:solidFill>
              </a:rPr>
              <a:t>Might need some extra libraries to add the extra </a:t>
            </a:r>
            <a:r>
              <a:rPr lang="en-US" sz="3900" dirty="0">
                <a:solidFill>
                  <a:srgbClr val="404040"/>
                </a:solidFill>
                <a:latin typeface="Montserrat Black" panose="00000A00000000000000" pitchFamily="2" charset="0"/>
              </a:rPr>
              <a:t>wow</a:t>
            </a:r>
            <a:endParaRPr sz="3900" dirty="0">
              <a:solidFill>
                <a:srgbClr val="404040"/>
              </a:solidFill>
              <a:latin typeface="Montserrat Black" panose="00000A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 idx="4294967295"/>
          </p:nvPr>
        </p:nvSpPr>
        <p:spPr>
          <a:xfrm>
            <a:off x="722375" y="460000"/>
            <a:ext cx="14375700" cy="134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Open Sans"/>
                <a:ea typeface="Open Sans"/>
                <a:cs typeface="Open Sans"/>
                <a:sym typeface="Open Sans"/>
              </a:rPr>
              <a:t>Built-in RAD Studio features</a:t>
            </a:r>
            <a:endParaRPr lang="en-US" sz="6000" i="1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00" y="9213950"/>
            <a:ext cx="2698326" cy="4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>
            <a:spLocks noGrp="1"/>
          </p:cNvSpPr>
          <p:nvPr>
            <p:ph type="body" idx="4294967295"/>
          </p:nvPr>
        </p:nvSpPr>
        <p:spPr>
          <a:xfrm>
            <a:off x="10341864" y="2560320"/>
            <a:ext cx="6684264" cy="4676528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indent="0">
              <a:spcBef>
                <a:spcPts val="1200"/>
              </a:spcBef>
              <a:buClr>
                <a:srgbClr val="404040"/>
              </a:buClr>
              <a:buSzPts val="4800"/>
              <a:buNone/>
            </a:pPr>
            <a:r>
              <a:rPr lang="en-US" sz="4800" dirty="0">
                <a:solidFill>
                  <a:srgbClr val="404040"/>
                </a:solidFill>
              </a:rPr>
              <a:t>Per monitor v2</a:t>
            </a:r>
          </a:p>
          <a:p>
            <a:pPr marL="0" indent="0">
              <a:spcBef>
                <a:spcPts val="1200"/>
              </a:spcBef>
              <a:buClr>
                <a:srgbClr val="404040"/>
              </a:buClr>
              <a:buSzPts val="4800"/>
              <a:buNone/>
            </a:pPr>
            <a:endParaRPr lang="en-US" sz="4800" dirty="0">
              <a:solidFill>
                <a:srgbClr val="404040"/>
              </a:solidFill>
            </a:endParaRPr>
          </a:p>
          <a:p>
            <a:pPr marL="0" indent="0">
              <a:spcBef>
                <a:spcPts val="1200"/>
              </a:spcBef>
              <a:buClr>
                <a:srgbClr val="404040"/>
              </a:buClr>
              <a:buSzPts val="4800"/>
              <a:buNone/>
            </a:pPr>
            <a:r>
              <a:rPr lang="en-US" sz="4800" dirty="0">
                <a:solidFill>
                  <a:srgbClr val="404040"/>
                </a:solidFill>
              </a:rPr>
              <a:t>For </a:t>
            </a:r>
            <a:r>
              <a:rPr lang="en-US" sz="4800" dirty="0" err="1">
                <a:solidFill>
                  <a:srgbClr val="404040"/>
                </a:solidFill>
              </a:rPr>
              <a:t>HiDPI</a:t>
            </a:r>
            <a:r>
              <a:rPr lang="en-US" sz="4800" dirty="0">
                <a:solidFill>
                  <a:srgbClr val="404040"/>
                </a:solidFill>
              </a:rPr>
              <a:t> support is </a:t>
            </a:r>
            <a:r>
              <a:rPr lang="en-US" sz="4800" i="1" dirty="0">
                <a:solidFill>
                  <a:srgbClr val="404040"/>
                </a:solidFill>
              </a:rPr>
              <a:t>essential</a:t>
            </a:r>
            <a:r>
              <a:rPr lang="en-US" sz="4800" dirty="0">
                <a:solidFill>
                  <a:srgbClr val="404040"/>
                </a:solidFill>
              </a:rPr>
              <a:t> now</a:t>
            </a:r>
          </a:p>
          <a:p>
            <a:pPr marL="0" indent="0">
              <a:spcBef>
                <a:spcPts val="1200"/>
              </a:spcBef>
              <a:buClr>
                <a:srgbClr val="404040"/>
              </a:buClr>
              <a:buSzPts val="4800"/>
              <a:buNone/>
            </a:pPr>
            <a:endParaRPr lang="en-US" sz="4800" dirty="0">
              <a:solidFill>
                <a:srgbClr val="40404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83D7E-5D18-50B1-B9BB-46A294C9A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95" y="2000643"/>
            <a:ext cx="9342857" cy="62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6663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 idx="4294967295"/>
          </p:nvPr>
        </p:nvSpPr>
        <p:spPr>
          <a:xfrm>
            <a:off x="722375" y="460000"/>
            <a:ext cx="14375700" cy="134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Open Sans"/>
                <a:ea typeface="Open Sans"/>
                <a:cs typeface="Open Sans"/>
                <a:sym typeface="Open Sans"/>
              </a:rPr>
              <a:t>Built-in RAD Studio features</a:t>
            </a:r>
            <a:endParaRPr lang="en-US" sz="6000" i="1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00" y="9213950"/>
            <a:ext cx="2698326" cy="4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>
            <a:spLocks noGrp="1"/>
          </p:cNvSpPr>
          <p:nvPr>
            <p:ph type="body" idx="4294967295"/>
          </p:nvPr>
        </p:nvSpPr>
        <p:spPr>
          <a:xfrm>
            <a:off x="10341864" y="2560320"/>
            <a:ext cx="6684264" cy="4676528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indent="0">
              <a:spcBef>
                <a:spcPts val="1200"/>
              </a:spcBef>
              <a:buClr>
                <a:srgbClr val="404040"/>
              </a:buClr>
              <a:buSzPts val="4800"/>
              <a:buNone/>
            </a:pPr>
            <a:r>
              <a:rPr lang="en-US" sz="4800" dirty="0">
                <a:solidFill>
                  <a:srgbClr val="404040"/>
                </a:solidFill>
              </a:rPr>
              <a:t>USE themes</a:t>
            </a:r>
          </a:p>
          <a:p>
            <a:pPr marL="0" indent="0">
              <a:spcBef>
                <a:spcPts val="1200"/>
              </a:spcBef>
              <a:buClr>
                <a:srgbClr val="404040"/>
              </a:buClr>
              <a:buSzPts val="4800"/>
              <a:buNone/>
            </a:pPr>
            <a:endParaRPr lang="en-US" sz="4800" dirty="0">
              <a:solidFill>
                <a:srgbClr val="404040"/>
              </a:solidFill>
            </a:endParaRPr>
          </a:p>
          <a:p>
            <a:pPr marL="0" indent="0">
              <a:spcBef>
                <a:spcPts val="1200"/>
              </a:spcBef>
              <a:buClr>
                <a:srgbClr val="404040"/>
              </a:buClr>
              <a:buSzPts val="4800"/>
              <a:buNone/>
            </a:pPr>
            <a:r>
              <a:rPr lang="en-US" sz="4800" dirty="0">
                <a:solidFill>
                  <a:srgbClr val="404040"/>
                </a:solidFill>
              </a:rPr>
              <a:t>Pick the lowest execution level you </a:t>
            </a:r>
            <a:r>
              <a:rPr lang="en-US" sz="4800" i="1" dirty="0">
                <a:solidFill>
                  <a:srgbClr val="404040"/>
                </a:solidFill>
              </a:rPr>
              <a:t>need</a:t>
            </a:r>
          </a:p>
          <a:p>
            <a:pPr marL="0" indent="0">
              <a:spcBef>
                <a:spcPts val="1200"/>
              </a:spcBef>
              <a:buClr>
                <a:srgbClr val="404040"/>
              </a:buClr>
              <a:buSzPts val="4800"/>
              <a:buNone/>
            </a:pPr>
            <a:endParaRPr lang="en-US" sz="4800" dirty="0">
              <a:solidFill>
                <a:srgbClr val="40404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F6723-7CF8-C68D-0E71-DA998748A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44" y="2043056"/>
            <a:ext cx="8339812" cy="5193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917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 idx="4294967295"/>
          </p:nvPr>
        </p:nvSpPr>
        <p:spPr>
          <a:xfrm>
            <a:off x="713231" y="508195"/>
            <a:ext cx="14375700" cy="1342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Open Sans"/>
                <a:ea typeface="Open Sans"/>
                <a:cs typeface="Open Sans"/>
                <a:sym typeface="Open Sans"/>
              </a:rPr>
              <a:t>Built-in RAD Studio </a:t>
            </a:r>
            <a:r>
              <a:rPr lang="en-US" sz="5400" dirty="0"/>
              <a:t>features</a:t>
            </a:r>
            <a:endParaRPr lang="en-US" sz="6000" i="1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00" y="9213950"/>
            <a:ext cx="2698326" cy="4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>
            <a:spLocks noGrp="1"/>
          </p:cNvSpPr>
          <p:nvPr>
            <p:ph type="body" idx="4294967295"/>
          </p:nvPr>
        </p:nvSpPr>
        <p:spPr>
          <a:xfrm>
            <a:off x="10112342" y="4608375"/>
            <a:ext cx="7772400" cy="2807208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indent="0">
              <a:spcBef>
                <a:spcPts val="1200"/>
              </a:spcBef>
              <a:buClr>
                <a:srgbClr val="404040"/>
              </a:buClr>
              <a:buSzPts val="4800"/>
              <a:buNone/>
            </a:pPr>
            <a:r>
              <a:rPr lang="en-US" sz="4800" dirty="0">
                <a:solidFill>
                  <a:srgbClr val="404040"/>
                </a:solidFill>
              </a:rPr>
              <a:t>LOTS of Windows 10 and 11 specific visual styles in </a:t>
            </a:r>
            <a:r>
              <a:rPr lang="en-US" sz="4800" dirty="0" err="1">
                <a:solidFill>
                  <a:srgbClr val="404040"/>
                </a:solidFill>
              </a:rPr>
              <a:t>GetIt</a:t>
            </a:r>
            <a:r>
              <a:rPr lang="en-US" sz="4800" dirty="0">
                <a:solidFill>
                  <a:srgbClr val="404040"/>
                </a:solidFill>
              </a:rPr>
              <a:t> Package Manager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64A9F-C031-CFFD-5A96-5A6671084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58" y="1876833"/>
            <a:ext cx="8666667" cy="65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0A39C9-DCFC-6F70-1851-41016C77E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4586" y="1956185"/>
            <a:ext cx="2862893" cy="284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86723"/>
      </p:ext>
    </p:extLst>
  </p:cSld>
  <p:clrMapOvr>
    <a:masterClrMapping/>
  </p:clrMapOvr>
</p:sld>
</file>

<file path=ppt/theme/theme1.xml><?xml version="1.0" encoding="utf-8"?>
<a:theme xmlns:a="http://schemas.openxmlformats.org/drawingml/2006/main" name="embarcadero_template_2016">
  <a:themeElements>
    <a:clrScheme name="embarcadero_template_2016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CC63E"/>
      </a:accent1>
      <a:accent2>
        <a:srgbClr val="00A5DB"/>
      </a:accent2>
      <a:accent3>
        <a:srgbClr val="F5851F"/>
      </a:accent3>
      <a:accent4>
        <a:srgbClr val="006089"/>
      </a:accent4>
      <a:accent5>
        <a:srgbClr val="9BD5E5"/>
      </a:accent5>
      <a:accent6>
        <a:srgbClr val="FFC51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716</Words>
  <Application>Microsoft Office PowerPoint</Application>
  <PresentationFormat>Custom</PresentationFormat>
  <Paragraphs>106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Times New Roman</vt:lpstr>
      <vt:lpstr>Open Sans Light</vt:lpstr>
      <vt:lpstr>Montserrat Black</vt:lpstr>
      <vt:lpstr>Roboto</vt:lpstr>
      <vt:lpstr>Calibri</vt:lpstr>
      <vt:lpstr>Open Sans</vt:lpstr>
      <vt:lpstr>Courier New</vt:lpstr>
      <vt:lpstr>embarcadero_template_2016</vt:lpstr>
      <vt:lpstr>PowerPoint Presentation</vt:lpstr>
      <vt:lpstr>What are we going to talk about?</vt:lpstr>
      <vt:lpstr>The secret wow factor apps</vt:lpstr>
      <vt:lpstr>The secret wow factor apps</vt:lpstr>
      <vt:lpstr>All have some things in common…</vt:lpstr>
      <vt:lpstr>Visual Design on Windows 11</vt:lpstr>
      <vt:lpstr>Built-in RAD Studio features</vt:lpstr>
      <vt:lpstr>Built-in RAD Studio features</vt:lpstr>
      <vt:lpstr>Built-in RAD Studio features</vt:lpstr>
      <vt:lpstr>Easy boost to a Windows 11 look and feel</vt:lpstr>
      <vt:lpstr>Suggested tools</vt:lpstr>
      <vt:lpstr>Almediadev Style Controls</vt:lpstr>
      <vt:lpstr>Delphi Styles site</vt:lpstr>
      <vt:lpstr>Delphi Styles site</vt:lpstr>
      <vt:lpstr>Suggested tools</vt:lpstr>
      <vt:lpstr>Adding some wow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add the wow factor to your apps</dc:title>
  <dc:creator>Ian Barker</dc:creator>
  <cp:lastModifiedBy>Ian Barker</cp:lastModifiedBy>
  <cp:revision>20</cp:revision>
  <dcterms:modified xsi:type="dcterms:W3CDTF">2022-11-03T16:58:55Z</dcterms:modified>
</cp:coreProperties>
</file>